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7" r:id="rId6"/>
    <p:sldId id="373" r:id="rId7"/>
    <p:sldId id="374" r:id="rId8"/>
    <p:sldId id="37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86" y="2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Dec 10 – 13,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SP-241899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430" y="1789949"/>
            <a:ext cx="11373853" cy="2852737"/>
          </a:xfrm>
        </p:spPr>
        <p:txBody>
          <a:bodyPr/>
          <a:lstStyle/>
          <a:p>
            <a:pPr eaLnBrk="1" hangingPunct="1"/>
            <a:r>
              <a:rPr lang="en-GB" altLang="zh-CN" sz="4800" dirty="0"/>
              <a:t>Way forward proposal on </a:t>
            </a:r>
            <a:br>
              <a:rPr lang="en-GB" altLang="zh-CN" sz="4800" dirty="0"/>
            </a:br>
            <a:r>
              <a:rPr lang="en-GB" altLang="zh-CN" sz="4800" dirty="0"/>
              <a:t>Architecture support of Ambient IoT</a:t>
            </a:r>
            <a:endParaRPr lang="en-GB" altLang="en-US" sz="4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AF4A90-77C1-4689-91C9-B86B7FCA0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R19 Ambient IoT scope for SA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8EC7E9-A02C-445C-B491-0CDF1FCFC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SA2 Rel-19 work item scope for Ambient IoT</a:t>
            </a: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Key issue 1 - Architecture support for device 1 and D1T1: </a:t>
            </a:r>
            <a:r>
              <a:rPr lang="en-US" altLang="zh-CN" sz="2000" dirty="0"/>
              <a:t>Direct interface option and Indirect interface option</a:t>
            </a:r>
            <a:endParaRPr kumimoji="1"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Key issue 2- </a:t>
            </a:r>
            <a:r>
              <a:rPr lang="en-GB" altLang="zh-CN" sz="2000" dirty="0"/>
              <a:t>Device management for device 1</a:t>
            </a:r>
            <a:endParaRPr kumimoji="1"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lvl="1"/>
            <a:r>
              <a:rPr lang="en-GB" altLang="zh-CN" sz="2000" dirty="0"/>
              <a:t>Key issue 3- Service enabler for </a:t>
            </a:r>
            <a:r>
              <a:rPr lang="en-US" altLang="zh-CN" sz="2000" dirty="0"/>
              <a:t>Inventory and Command for device 1 including the exposure and data transfer</a:t>
            </a:r>
          </a:p>
          <a:p>
            <a:r>
              <a:rPr kumimoji="1" lang="en-US" altLang="zh-CN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</a:t>
            </a: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scope (including SID and WID) shall be reduced to only specify appropriate security features for device 1 and D1T1 with direct and indirect interface options.</a:t>
            </a:r>
          </a:p>
          <a:p>
            <a:r>
              <a:rPr kumimoji="1" lang="en-US" altLang="zh-CN" sz="240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SA5</a:t>
            </a: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SA5 scope for the charging and OAM focus on device 1 and D1T1</a:t>
            </a:r>
          </a:p>
          <a:p>
            <a:pPr lvl="1"/>
            <a:endParaRPr lang="zh-CN" altLang="en-US" sz="1800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68040940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AFD3DD-4766-4E25-A777-119CF7DC1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Workplan for R19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309BB1-3A0D-4A2D-95C6-5B8E066A1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36179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Stick to Rel-19 ASN.1 freeze time, no impact to the timeline of Rel-20. 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GB" altLang="zh-CN" sz="2000" dirty="0"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Stage 3 will be completed by September 2025</a:t>
            </a:r>
            <a:endParaRPr kumimoji="1" lang="en-US" altLang="zh-CN" sz="2000" dirty="0">
              <a:highlight>
                <a:srgbClr val="FFFFFF"/>
              </a:highlight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SA2 normative work duration: 2025 Q1 + Q2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continue the study and is expected to reach conclusions in 2025 Q1. Normative work duration: 2025 Q2 + Q3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SA5 is expected to agree the work item in 2025 Q1. Normative work duration: 2025 Q2 + Q3 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No further study in parallel with the R19 normative work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Rel-20 Ambient IoT (if prioritized for rel.20) starts after the completion of the Rel-19 Ambient IoT WI.</a:t>
            </a:r>
          </a:p>
          <a:p>
            <a:pPr marL="914440" lvl="1" indent="-457200">
              <a:lnSpc>
                <a:spcPct val="100000"/>
              </a:lnSpc>
            </a:pPr>
            <a:endParaRPr kumimoji="1" lang="en-US" altLang="zh-CN" sz="20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20221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44C6A8-679B-4657-A8A3-CEC320C07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727" y="624555"/>
            <a:ext cx="10515600" cy="1130301"/>
          </a:xfrm>
        </p:spPr>
        <p:txBody>
          <a:bodyPr/>
          <a:lstStyle/>
          <a:p>
            <a:r>
              <a:rPr lang="en-US" altLang="zh-CN" sz="3600" dirty="0">
                <a:solidFill>
                  <a:srgbClr val="FF0000"/>
                </a:solidFill>
              </a:rPr>
              <a:t>SA2 aspects to be resolved during R19 normative work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104ACD-C97E-4D05-BBC3-23CC35B31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463" y="1882107"/>
            <a:ext cx="11229474" cy="4351338"/>
          </a:xfrm>
        </p:spPr>
        <p:txBody>
          <a:bodyPr/>
          <a:lstStyle/>
          <a:p>
            <a:r>
              <a:rPr lang="en-US" altLang="zh-CN" sz="2000" dirty="0"/>
              <a:t>Coordination among different working groups</a:t>
            </a:r>
          </a:p>
          <a:p>
            <a:pPr lvl="1"/>
            <a:r>
              <a:rPr lang="en-GB" altLang="zh-CN" sz="1800" dirty="0"/>
              <a:t>Architecture aspects to support security </a:t>
            </a:r>
            <a:r>
              <a:rPr lang="en-US" altLang="zh-CN" sz="1800" dirty="0"/>
              <a:t>(with SA3).</a:t>
            </a:r>
            <a:endParaRPr lang="zh-CN" altLang="zh-CN" dirty="0"/>
          </a:p>
          <a:p>
            <a:pPr lvl="1"/>
            <a:r>
              <a:rPr lang="en-GB" altLang="zh-CN" sz="1800" dirty="0"/>
              <a:t>Whether and how to support enabling temporarily disabled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devices (with SA3)</a:t>
            </a:r>
          </a:p>
          <a:p>
            <a:pPr lvl="1"/>
            <a:r>
              <a:rPr lang="en-GB" altLang="zh-CN" sz="1800" dirty="0"/>
              <a:t>Temporary ID or not (with SA3)</a:t>
            </a:r>
          </a:p>
          <a:p>
            <a:pPr lvl="1"/>
            <a:r>
              <a:rPr lang="en-GB" altLang="zh-CN" sz="1800" dirty="0" err="1"/>
              <a:t>AIoT</a:t>
            </a:r>
            <a:r>
              <a:rPr lang="en-GB" altLang="zh-CN" sz="1800" dirty="0"/>
              <a:t> RAN/BS reader selection (with RAN3)</a:t>
            </a:r>
          </a:p>
          <a:p>
            <a:pPr lvl="1"/>
            <a:r>
              <a:rPr lang="en-GB" altLang="zh-CN" sz="1800" dirty="0"/>
              <a:t>Protocol design for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Reader control, whether using NGAP or a layer above NGAP (with RAN3).</a:t>
            </a:r>
            <a:endParaRPr lang="zh-CN" altLang="zh-CN" sz="1800" dirty="0"/>
          </a:p>
          <a:p>
            <a:r>
              <a:rPr lang="en-GB" altLang="zh-CN" sz="2000" dirty="0"/>
              <a:t>SA2 issues to be resolved during the normative work</a:t>
            </a:r>
          </a:p>
          <a:p>
            <a:pPr lvl="1"/>
            <a:r>
              <a:rPr lang="en-GB" altLang="zh-CN" sz="1800" dirty="0"/>
              <a:t>The entity to store the static and dynamic information</a:t>
            </a:r>
            <a:r>
              <a:rPr lang="en-GB" altLang="zh-CN" sz="1800" dirty="0">
                <a:highlight>
                  <a:srgbClr val="FFFFFF"/>
                </a:highlight>
              </a:rPr>
              <a:t>, and usage for the stored information</a:t>
            </a:r>
          </a:p>
          <a:p>
            <a:pPr lvl="2"/>
            <a:r>
              <a:rPr lang="en-GB" altLang="zh-CN" sz="1400" dirty="0">
                <a:highlight>
                  <a:srgbClr val="FFFFFF"/>
                </a:highlight>
              </a:rPr>
              <a:t>There is demand from operators not to impact on UDM</a:t>
            </a:r>
          </a:p>
          <a:p>
            <a:pPr lvl="1"/>
            <a:r>
              <a:rPr lang="en-GB" altLang="zh-CN" sz="1800" dirty="0"/>
              <a:t>The length of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device ID is fixed or dynamic and its part2 information </a:t>
            </a:r>
          </a:p>
          <a:p>
            <a:pPr lvl="1"/>
            <a:r>
              <a:rPr lang="en-GB" altLang="zh-CN" sz="1600" dirty="0" err="1"/>
              <a:t>AIoT</a:t>
            </a:r>
            <a:r>
              <a:rPr lang="en-GB" altLang="zh-CN" sz="1600" dirty="0"/>
              <a:t> data aggregation or not (to be coordinated with RAN3)</a:t>
            </a:r>
          </a:p>
          <a:p>
            <a:pPr lvl="1"/>
            <a:r>
              <a:rPr lang="en-GB" altLang="zh-CN" sz="1600" dirty="0"/>
              <a:t>NF profile details</a:t>
            </a:r>
          </a:p>
          <a:p>
            <a:pPr lvl="1"/>
            <a:r>
              <a:rPr lang="en-GB" altLang="zh-CN" sz="1600" dirty="0"/>
              <a:t>Detailed procedures and parameters in the message flow</a:t>
            </a:r>
          </a:p>
          <a:p>
            <a:pPr lvl="1"/>
            <a:endParaRPr lang="en-GB" altLang="zh-CN" sz="1800" dirty="0"/>
          </a:p>
          <a:p>
            <a:pPr lvl="1"/>
            <a:endParaRPr lang="zh-CN" altLang="zh-CN" sz="1600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3487188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4CA85B-87CC-4984-B1AC-BA75AEFFF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Possible workplan for Rel-20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B71140-BC89-458C-A229-1DC16EC06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40" indent="-457200"/>
            <a:r>
              <a:rPr kumimoji="1" lang="en-US" altLang="zh-CN" sz="26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D2T2 and Device 2</a:t>
            </a:r>
          </a:p>
          <a:p>
            <a:pPr marL="914440" lvl="1" indent="-457200"/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Further work on D2T2, and device 2 in Rel-20 shall </a:t>
            </a:r>
            <a:r>
              <a:rPr kumimoji="1" lang="en-US" altLang="zh-CN" sz="2000" b="1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follow the Rel-19 study conclusions</a:t>
            </a: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.</a:t>
            </a:r>
            <a:endParaRPr kumimoji="1" lang="en-US" altLang="zh-CN" sz="22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457240" indent="-457200"/>
            <a:r>
              <a:rPr kumimoji="1" lang="en-US" altLang="zh-CN" sz="26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 limited number of additional use cases, deployments, connectivity topologies, devices, traffic types</a:t>
            </a:r>
          </a:p>
          <a:p>
            <a:pPr marL="40" indent="0">
              <a:buNone/>
            </a:pPr>
            <a:endParaRPr kumimoji="1" lang="en-US" altLang="zh-CN" sz="2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40" indent="0">
              <a:buNone/>
            </a:pPr>
            <a:r>
              <a:rPr kumimoji="1" lang="en-US" altLang="zh-CN" sz="2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Final scope of R20 needs further discussion and alignment with RAN.</a:t>
            </a:r>
            <a:endParaRPr kumimoji="1" lang="zh-CN" altLang="en-US" sz="2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19865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280d8efa-eff2-4910-88d2-79ca146720c4"/>
    <ds:schemaRef ds:uri="http://purl.org/dc/terms/"/>
    <ds:schemaRef ds:uri="http://purl.org/dc/dcmitype/"/>
    <ds:schemaRef ds:uri="http://purl.org/dc/elements/1.1/"/>
    <ds:schemaRef ds:uri="679a257e-872f-4c98-9e8a-0a9c104f72cd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9333</TotalTime>
  <Words>424</Words>
  <Application>Microsoft Office PowerPoint</Application>
  <PresentationFormat>宽屏</PresentationFormat>
  <Paragraphs>39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</vt:lpstr>
      <vt:lpstr>宋体</vt:lpstr>
      <vt:lpstr>Microsoft YaHei</vt:lpstr>
      <vt:lpstr>Arial</vt:lpstr>
      <vt:lpstr>Calibri</vt:lpstr>
      <vt:lpstr>Calibri Light</vt:lpstr>
      <vt:lpstr>Times New Roman</vt:lpstr>
      <vt:lpstr>Office Theme</vt:lpstr>
      <vt:lpstr>Way forward proposal on  Architecture support of Ambient IoT</vt:lpstr>
      <vt:lpstr>R19 Ambient IoT scope for SA</vt:lpstr>
      <vt:lpstr>Workplan for R19</vt:lpstr>
      <vt:lpstr>SA2 aspects to be resolved during R19 normative work</vt:lpstr>
      <vt:lpstr>Possible workplan for Rel-20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Wanqiang Zhang 张万强</cp:lastModifiedBy>
  <cp:revision>704</cp:revision>
  <dcterms:created xsi:type="dcterms:W3CDTF">2010-02-05T13:52:04Z</dcterms:created>
  <dcterms:modified xsi:type="dcterms:W3CDTF">2024-12-11T15:22:14Z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